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19B2BC-161E-4D50-B695-DBC5FFAA1C71}">
  <a:tblStyle styleId="{A519B2BC-161E-4D50-B695-DBC5FFAA1C7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452910434e_0_20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452910434e_0_2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5343538c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45343538c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452910434e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452910434e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{A519B2BC-161E-4D50-B695-DBC5FFAA1C71}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{A519B2BC-161E-4D50-B695-DBC5FFAA1C71}</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600">
                          <a:latin typeface="Inter"/>
                          <a:ea typeface="Inter"/>
                          <a:cs typeface="Inter"/>
                          <a:sym typeface="Inter"/>
                        </a:rPr>
                        <a:t>an area of land adjacent to a river; stretch from the banks of a river channel to the base of the enclosing valley, and experience flooding during periods of high discharge</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600">
                          <a:latin typeface="Inter"/>
                          <a:ea typeface="Inter"/>
                          <a:cs typeface="Inter"/>
                          <a:sym typeface="Inter"/>
                        </a:rPr>
                        <a:t>“By or before 3000 B.C.E. irrigated agriculture was fully established on the floodplain of the Indus and its major tributaries, where the first true cities of monsoon Asia arose, growing out of Neolithic villages and towns.”</a:t>
                      </a:r>
                      <a:endParaRPr sz="1600">
                        <a:latin typeface="Inter"/>
                        <a:ea typeface="Inter"/>
                        <a:cs typeface="Inter"/>
                        <a:sym typeface="Inter"/>
                      </a:endParaRPr>
                    </a:p>
                    <a:p>
                      <a:pPr indent="-330200" lvl="0" marL="457200" marR="0" rtl="0" algn="r">
                        <a:spcBef>
                          <a:spcPts val="0"/>
                        </a:spcBef>
                        <a:spcAft>
                          <a:spcPts val="0"/>
                        </a:spcAft>
                        <a:buSzPts val="1600"/>
                        <a:buFont typeface="Inter"/>
                        <a:buChar char="-"/>
                      </a:pPr>
                      <a:r>
                        <a:rPr lang="en" sz="1600">
                          <a:latin typeface="Inter"/>
                          <a:ea typeface="Inter"/>
                          <a:cs typeface="Inter"/>
                          <a:sym typeface="Inter"/>
                        </a:rPr>
                        <a:t>Rhoads Murphey and Kristin Stapleton, </a:t>
                      </a:r>
                      <a:r>
                        <a:rPr i="1" lang="en" sz="1600">
                          <a:latin typeface="Inter"/>
                          <a:ea typeface="Inter"/>
                          <a:cs typeface="Inter"/>
                          <a:sym typeface="Inter"/>
                        </a:rPr>
                        <a:t>A History of Asia</a:t>
                      </a:r>
                      <a:r>
                        <a:rPr lang="en" sz="1600">
                          <a:latin typeface="Inter"/>
                          <a:ea typeface="Inter"/>
                          <a:cs typeface="Inter"/>
                          <a:sym typeface="Inter"/>
                        </a:rPr>
                        <a:t>, 2019.</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Floodplain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lnSpc>
                <a:spcPct val="90000"/>
              </a:lnSpc>
              <a:spcBef>
                <a:spcPts val="0"/>
              </a:spcBef>
              <a:spcAft>
                <a:spcPts val="0"/>
              </a:spcAft>
              <a:buNone/>
            </a:pPr>
            <a:r>
              <a:rPr b="1" lang="en" sz="1500">
                <a:latin typeface="Inter"/>
                <a:ea typeface="Inter"/>
                <a:cs typeface="Inter"/>
                <a:sym typeface="Inter"/>
              </a:rPr>
              <a:t>NOTICE</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do you see that seems interesting or important?</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sz="1500">
              <a:latin typeface="Inter"/>
              <a:ea typeface="Inter"/>
              <a:cs typeface="Inter"/>
              <a:sym typeface="Inter"/>
            </a:endParaRPr>
          </a:p>
          <a:p>
            <a:pPr indent="0" lvl="0" marL="0" rtl="0" algn="l">
              <a:lnSpc>
                <a:spcPct val="90000"/>
              </a:lnSpc>
              <a:spcBef>
                <a:spcPts val="0"/>
              </a:spcBef>
              <a:spcAft>
                <a:spcPts val="0"/>
              </a:spcAft>
              <a:buNone/>
            </a:pPr>
            <a:r>
              <a:rPr b="1" lang="en" sz="1500">
                <a:latin typeface="Inter"/>
                <a:ea typeface="Inter"/>
                <a:cs typeface="Inter"/>
                <a:sym typeface="Inter"/>
              </a:rPr>
              <a:t>WONDER</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questions do you have about this image?</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a:p>
            <a:pPr indent="0" lvl="0" marL="0" rtl="0" algn="l">
              <a:lnSpc>
                <a:spcPct val="90000"/>
              </a:lnSpc>
              <a:spcBef>
                <a:spcPts val="0"/>
              </a:spcBef>
              <a:spcAft>
                <a:spcPts val="0"/>
              </a:spcAft>
              <a:buNone/>
            </a:pPr>
            <a:r>
              <a:t/>
            </a:r>
            <a:endParaRPr sz="1500">
              <a:latin typeface="Inter"/>
              <a:ea typeface="Inter"/>
              <a:cs typeface="Inter"/>
              <a:sym typeface="Inter"/>
            </a:endParaRPr>
          </a:p>
          <a:p>
            <a:pPr indent="0" lvl="0" marL="0" rtl="0" algn="l">
              <a:lnSpc>
                <a:spcPct val="90000"/>
              </a:lnSpc>
              <a:spcBef>
                <a:spcPts val="0"/>
              </a:spcBef>
              <a:spcAft>
                <a:spcPts val="0"/>
              </a:spcAft>
              <a:buNone/>
            </a:pPr>
            <a:r>
              <a:rPr b="1" lang="en" sz="1500">
                <a:latin typeface="Inter"/>
                <a:ea typeface="Inter"/>
                <a:cs typeface="Inter"/>
                <a:sym typeface="Inter"/>
              </a:rPr>
              <a:t>THINK</a:t>
            </a:r>
            <a:endParaRPr b="1" sz="1500">
              <a:latin typeface="Inter"/>
              <a:ea typeface="Inter"/>
              <a:cs typeface="Inter"/>
              <a:sym typeface="Inter"/>
            </a:endParaRPr>
          </a:p>
          <a:p>
            <a:pPr indent="0" lvl="0" marL="0" rtl="0" algn="l">
              <a:lnSpc>
                <a:spcPct val="90000"/>
              </a:lnSpc>
              <a:spcBef>
                <a:spcPts val="0"/>
              </a:spcBef>
              <a:spcAft>
                <a:spcPts val="0"/>
              </a:spcAft>
              <a:buNone/>
            </a:pPr>
            <a:r>
              <a:rPr lang="en" sz="1500">
                <a:latin typeface="Inter"/>
                <a:ea typeface="Inter"/>
                <a:cs typeface="Inter"/>
                <a:sym typeface="Inter"/>
              </a:rPr>
              <a:t>What do you suppose is going on this image?</a:t>
            </a:r>
            <a:endParaRPr sz="1500">
              <a:latin typeface="Inter"/>
              <a:ea typeface="Inter"/>
              <a:cs typeface="Inter"/>
              <a:sym typeface="Inter"/>
            </a:endParaRPr>
          </a:p>
          <a:p>
            <a:pPr indent="0" lvl="0" marL="0" rtl="0" algn="l">
              <a:lnSpc>
                <a:spcPct val="90000"/>
              </a:lnSpc>
              <a:spcBef>
                <a:spcPts val="0"/>
              </a:spcBef>
              <a:spcAft>
                <a:spcPts val="0"/>
              </a:spcAft>
              <a:buNone/>
            </a:pPr>
            <a:r>
              <a:t/>
            </a:r>
            <a:endParaRPr b="1" sz="1500">
              <a:solidFill>
                <a:srgbClr val="E95C3D"/>
              </a:solidFill>
              <a:latin typeface="Inter"/>
              <a:ea typeface="Inter"/>
              <a:cs typeface="Inter"/>
              <a:sym typeface="Inter"/>
            </a:endParaRPr>
          </a:p>
        </p:txBody>
      </p:sp>
      <p:sp>
        <p:nvSpPr>
          <p:cNvPr id="88" name="Google Shape;88;p18"/>
          <p:cNvSpPr txBox="1"/>
          <p:nvPr/>
        </p:nvSpPr>
        <p:spPr>
          <a:xfrm>
            <a:off x="5146263" y="3488300"/>
            <a:ext cx="3567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highlight>
                  <a:srgbClr val="F8F9FA"/>
                </a:highlight>
                <a:latin typeface="Inter"/>
                <a:ea typeface="Inter"/>
                <a:cs typeface="Inter"/>
                <a:sym typeface="Inter"/>
              </a:rPr>
              <a:t>Vyacheslav Argenberg</a:t>
            </a:r>
            <a:r>
              <a:rPr lang="en" sz="1200">
                <a:solidFill>
                  <a:schemeClr val="dk1"/>
                </a:solidFill>
                <a:latin typeface="Inter"/>
                <a:ea typeface="Inter"/>
                <a:cs typeface="Inter"/>
                <a:sym typeface="Inter"/>
              </a:rPr>
              <a:t>, “</a:t>
            </a:r>
            <a:r>
              <a:rPr lang="en" sz="1200">
                <a:solidFill>
                  <a:srgbClr val="202122"/>
                </a:solidFill>
                <a:highlight>
                  <a:srgbClr val="FFFFFF"/>
                </a:highlight>
                <a:latin typeface="Inter"/>
                <a:ea typeface="Inter"/>
                <a:cs typeface="Inter"/>
                <a:sym typeface="Inter"/>
              </a:rPr>
              <a:t>Thiksey, Indus River Valley, Ladakh, North India,” September 17, 2007. CC BY-SA 4.0</a:t>
            </a:r>
            <a:endParaRPr sz="1200">
              <a:solidFill>
                <a:schemeClr val="dk1"/>
              </a:solidFill>
              <a:latin typeface="Inter"/>
              <a:ea typeface="Inter"/>
              <a:cs typeface="Inter"/>
              <a:sym typeface="Inter"/>
            </a:endParaRPr>
          </a:p>
        </p:txBody>
      </p:sp>
      <p:sp>
        <p:nvSpPr>
          <p:cNvPr id="89" name="Google Shape;89;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90" name="Google Shape;90;p18"/>
          <p:cNvPicPr preferRelativeResize="0"/>
          <p:nvPr/>
        </p:nvPicPr>
        <p:blipFill>
          <a:blip r:embed="rId3">
            <a:alphaModFix/>
          </a:blip>
          <a:stretch>
            <a:fillRect/>
          </a:stretch>
        </p:blipFill>
        <p:spPr>
          <a:xfrm>
            <a:off x="5146275" y="882450"/>
            <a:ext cx="3834075" cy="25560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